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63" r:id="rId5"/>
    <p:sldId id="264" r:id="rId6"/>
    <p:sldId id="267" r:id="rId7"/>
    <p:sldId id="259" r:id="rId8"/>
    <p:sldId id="268" r:id="rId9"/>
    <p:sldId id="269" r:id="rId10"/>
    <p:sldId id="270" r:id="rId11"/>
    <p:sldId id="271" r:id="rId12"/>
    <p:sldId id="261" r:id="rId13"/>
    <p:sldId id="262" r:id="rId14"/>
    <p:sldId id="272" r:id="rId1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5EF6"/>
    <a:srgbClr val="16A9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 showComments="0">
  <p:normalViewPr>
    <p:restoredLeft sz="10941" autoAdjust="0"/>
    <p:restoredTop sz="94660"/>
  </p:normalViewPr>
  <p:slideViewPr>
    <p:cSldViewPr snapToGrid="0">
      <p:cViewPr>
        <p:scale>
          <a:sx n="100" d="100"/>
          <a:sy n="100" d="100"/>
        </p:scale>
        <p:origin x="-312" y="3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9220664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075d3396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7075d33963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075d3396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7075d33963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7075d3396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7075d3396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7075d33963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7075d33963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054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7075d3396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7075d33963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655b97a15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655b97a15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655b97a15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655b97a15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655b97a15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655b97a15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655b97a15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655b97a15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075d3396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7075d33963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075d3396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7075d33963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075d33963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7075d33963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3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4.jp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4" Type="http://schemas.openxmlformats.org/officeDocument/2006/relationships/image" Target="../media/image16.jpg"/><Relationship Id="rId5" Type="http://schemas.openxmlformats.org/officeDocument/2006/relationships/image" Target="../media/image17.jpg"/><Relationship Id="rId6" Type="http://schemas.openxmlformats.org/officeDocument/2006/relationships/image" Target="../media/image18.jpg"/><Relationship Id="rId7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5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7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6.png"/><Relationship Id="rId6" Type="http://schemas.openxmlformats.org/officeDocument/2006/relationships/image" Target="../media/image5.png"/><Relationship Id="rId7" Type="http://schemas.openxmlformats.org/officeDocument/2006/relationships/image" Target="../media/image8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9.jpg"/><Relationship Id="rId6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0.png"/><Relationship Id="rId6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1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1.png"/><Relationship Id="rId5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7200">
                <a:solidFill>
                  <a:srgbClr val="4285F4"/>
                </a:solidFill>
                <a:latin typeface="Roboto Medium"/>
                <a:ea typeface="Roboto Medium"/>
                <a:cs typeface="Roboto Medium"/>
                <a:sym typeface="Roboto Medium"/>
              </a:rPr>
              <a:t>T</a:t>
            </a:r>
            <a:r>
              <a:rPr lang="ru" sz="7200">
                <a:solidFill>
                  <a:srgbClr val="EA4335"/>
                </a:solidFill>
                <a:latin typeface="Roboto Medium"/>
                <a:ea typeface="Roboto Medium"/>
                <a:cs typeface="Roboto Medium"/>
                <a:sym typeface="Roboto Medium"/>
              </a:rPr>
              <a:t>h</a:t>
            </a:r>
            <a:r>
              <a:rPr lang="ru" sz="7200">
                <a:solidFill>
                  <a:srgbClr val="FBBC05"/>
                </a:solidFill>
                <a:latin typeface="Roboto Medium"/>
                <a:ea typeface="Roboto Medium"/>
                <a:cs typeface="Roboto Medium"/>
                <a:sym typeface="Roboto Medium"/>
              </a:rPr>
              <a:t>e</a:t>
            </a:r>
            <a:r>
              <a:rPr lang="ru" sz="7200">
                <a:solidFill>
                  <a:srgbClr val="04B404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ru" sz="7200">
                <a:solidFill>
                  <a:srgbClr val="4285F4"/>
                </a:solidFill>
                <a:latin typeface="Roboto Medium"/>
                <a:ea typeface="Roboto Medium"/>
                <a:cs typeface="Roboto Medium"/>
                <a:sym typeface="Roboto Medium"/>
              </a:rPr>
              <a:t>P</a:t>
            </a:r>
            <a:r>
              <a:rPr lang="ru" sz="7200">
                <a:solidFill>
                  <a:srgbClr val="04B404"/>
                </a:solidFill>
                <a:latin typeface="Roboto Medium"/>
                <a:ea typeface="Roboto Medium"/>
                <a:cs typeface="Roboto Medium"/>
                <a:sym typeface="Roboto Medium"/>
              </a:rPr>
              <a:t>l</a:t>
            </a:r>
            <a:r>
              <a:rPr lang="ru" sz="7200">
                <a:solidFill>
                  <a:srgbClr val="EA4335"/>
                </a:solidFill>
                <a:latin typeface="Roboto Medium"/>
                <a:ea typeface="Roboto Medium"/>
                <a:cs typeface="Roboto Medium"/>
                <a:sym typeface="Roboto Medium"/>
              </a:rPr>
              <a:t>a</a:t>
            </a:r>
            <a:r>
              <a:rPr lang="ru" sz="7200">
                <a:solidFill>
                  <a:srgbClr val="4285F4"/>
                </a:solidFill>
                <a:latin typeface="Roboto Medium"/>
                <a:ea typeface="Roboto Medium"/>
                <a:cs typeface="Roboto Medium"/>
                <a:sym typeface="Roboto Medium"/>
              </a:rPr>
              <a:t>c</a:t>
            </a:r>
            <a:r>
              <a:rPr lang="ru" sz="7200">
                <a:solidFill>
                  <a:srgbClr val="FBBC05"/>
                </a:solidFill>
                <a:latin typeface="Roboto Medium"/>
                <a:ea typeface="Roboto Medium"/>
                <a:cs typeface="Roboto Medium"/>
                <a:sym typeface="Roboto Medium"/>
              </a:rPr>
              <a:t>e</a:t>
            </a:r>
            <a:endParaRPr sz="7200">
              <a:solidFill>
                <a:srgbClr val="FBBC05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5" name="Google Shape;55;p13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LWTS Technologies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3177600" y="3626725"/>
            <a:ext cx="2788800" cy="32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Roboto"/>
                <a:ea typeface="Roboto"/>
                <a:cs typeface="Roboto"/>
                <a:sym typeface="Roboto"/>
              </a:rPr>
              <a:t>JunctionXBudapest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, 2019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5081" y="108034"/>
            <a:ext cx="727100" cy="7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JUNCTIONxBudapest-logo-wordmark-blac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77" y="167313"/>
            <a:ext cx="1572974" cy="6120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2606269" y="228532"/>
            <a:ext cx="394551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3600" dirty="0">
                <a:solidFill>
                  <a:srgbClr val="16A93E"/>
                </a:solidFill>
                <a:latin typeface="Roboto Medium"/>
                <a:ea typeface="Roboto Medium"/>
                <a:cs typeface="Roboto Medium"/>
                <a:sym typeface="Roboto Medium"/>
              </a:rPr>
              <a:t>How does it work?</a:t>
            </a:r>
            <a:endParaRPr sz="3600" dirty="0">
              <a:solidFill>
                <a:srgbClr val="16A93E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" name="Picture 5" descr="JUNCTIONxBudapest-logo-wordmark-bla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08" y="196179"/>
            <a:ext cx="1572974" cy="612059"/>
          </a:xfrm>
          <a:prstGeom prst="rect">
            <a:avLst/>
          </a:prstGeom>
        </p:spPr>
      </p:pic>
      <p:pic>
        <p:nvPicPr>
          <p:cNvPr id="8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5081" y="108034"/>
            <a:ext cx="727100" cy="7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212739" y="1252906"/>
            <a:ext cx="4963243" cy="3732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rgbClr val="595959"/>
              </a:buClr>
              <a:buSzPts val="1800"/>
            </a:pPr>
            <a:r>
              <a:rPr lang="en-US" sz="3200" dirty="0" err="1" smtClean="0">
                <a:solidFill>
                  <a:srgbClr val="434343"/>
                </a:solidFill>
              </a:rPr>
              <a:t>Arduino</a:t>
            </a:r>
            <a:r>
              <a:rPr lang="ru-RU" sz="3200" dirty="0" smtClean="0">
                <a:solidFill>
                  <a:srgbClr val="434343"/>
                </a:solidFill>
              </a:rPr>
              <a:t>(</a:t>
            </a:r>
            <a:r>
              <a:rPr lang="en-US" sz="3200" dirty="0" smtClean="0">
                <a:solidFill>
                  <a:srgbClr val="434343"/>
                </a:solidFill>
              </a:rPr>
              <a:t>distance sensors)</a:t>
            </a:r>
          </a:p>
          <a:p>
            <a:pPr lvl="0">
              <a:lnSpc>
                <a:spcPct val="115000"/>
              </a:lnSpc>
              <a:spcAft>
                <a:spcPts val="1600"/>
              </a:spcAft>
              <a:buClr>
                <a:srgbClr val="595959"/>
              </a:buClr>
              <a:buSzPts val="1800"/>
            </a:pPr>
            <a:r>
              <a:rPr lang="ru-RU" sz="3200" dirty="0" smtClean="0"/>
              <a:t>        </a:t>
            </a:r>
            <a:endParaRPr lang="en-US" sz="3200" dirty="0" smtClean="0"/>
          </a:p>
          <a:p>
            <a:pPr lvl="0">
              <a:lnSpc>
                <a:spcPct val="115000"/>
              </a:lnSpc>
              <a:spcAft>
                <a:spcPts val="1600"/>
              </a:spcAft>
              <a:buClr>
                <a:srgbClr val="595959"/>
              </a:buClr>
              <a:buSzPts val="1800"/>
            </a:pPr>
            <a:r>
              <a:rPr lang="en-US" sz="3200" dirty="0" smtClean="0">
                <a:solidFill>
                  <a:srgbClr val="245EF6"/>
                </a:solidFill>
              </a:rPr>
              <a:t>Firebase </a:t>
            </a:r>
          </a:p>
          <a:p>
            <a:pPr lvl="0">
              <a:lnSpc>
                <a:spcPct val="115000"/>
              </a:lnSpc>
              <a:spcAft>
                <a:spcPts val="1600"/>
              </a:spcAft>
              <a:buClr>
                <a:srgbClr val="595959"/>
              </a:buClr>
              <a:buSzPts val="1800"/>
            </a:pPr>
            <a:r>
              <a:rPr lang="ru-RU" sz="3200" dirty="0" smtClean="0"/>
              <a:t>       </a:t>
            </a:r>
            <a:endParaRPr lang="en-US" sz="3200" dirty="0" smtClean="0"/>
          </a:p>
          <a:p>
            <a:pPr lvl="0">
              <a:lnSpc>
                <a:spcPct val="115000"/>
              </a:lnSpc>
              <a:spcAft>
                <a:spcPts val="1600"/>
              </a:spcAft>
              <a:buClr>
                <a:srgbClr val="595959"/>
              </a:buClr>
              <a:buSzPts val="1800"/>
            </a:pPr>
            <a:r>
              <a:rPr lang="ru-RU" sz="3200" dirty="0" smtClean="0">
                <a:solidFill>
                  <a:srgbClr val="434343"/>
                </a:solidFill>
              </a:rPr>
              <a:t>«</a:t>
            </a:r>
            <a:r>
              <a:rPr lang="en-US" sz="3200" dirty="0" smtClean="0">
                <a:solidFill>
                  <a:srgbClr val="434343"/>
                </a:solidFill>
              </a:rPr>
              <a:t>The place</a:t>
            </a:r>
            <a:r>
              <a:rPr lang="ru-RU" sz="3200" dirty="0" smtClean="0">
                <a:solidFill>
                  <a:srgbClr val="434343"/>
                </a:solidFill>
              </a:rPr>
              <a:t>» </a:t>
            </a:r>
            <a:endParaRPr lang="en-US" sz="3200" dirty="0">
              <a:solidFill>
                <a:srgbClr val="434343"/>
              </a:solidFill>
            </a:endParaRPr>
          </a:p>
        </p:txBody>
      </p:sp>
      <p:sp>
        <p:nvSpPr>
          <p:cNvPr id="7" name="Striped Right Arrow 6"/>
          <p:cNvSpPr/>
          <p:nvPr/>
        </p:nvSpPr>
        <p:spPr>
          <a:xfrm rot="5400000">
            <a:off x="136084" y="3688506"/>
            <a:ext cx="574570" cy="574440"/>
          </a:xfrm>
          <a:prstGeom prst="stripedRightArrow">
            <a:avLst>
              <a:gd name="adj1" fmla="val 21053"/>
              <a:gd name="adj2" fmla="val 44736"/>
            </a:avLst>
          </a:prstGeom>
          <a:solidFill>
            <a:srgbClr val="16A9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riped Right Arrow 10"/>
          <p:cNvSpPr/>
          <p:nvPr/>
        </p:nvSpPr>
        <p:spPr>
          <a:xfrm rot="5400000">
            <a:off x="136616" y="2087358"/>
            <a:ext cx="603613" cy="574440"/>
          </a:xfrm>
          <a:prstGeom prst="stripedRightArrow">
            <a:avLst>
              <a:gd name="adj1" fmla="val 21053"/>
              <a:gd name="adj2" fmla="val 44736"/>
            </a:avLst>
          </a:prstGeom>
          <a:solidFill>
            <a:srgbClr val="16A9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Z03CZjmOgcU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1566" y="1300047"/>
            <a:ext cx="3161884" cy="368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886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2606269" y="228532"/>
            <a:ext cx="394551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3600" dirty="0">
                <a:solidFill>
                  <a:srgbClr val="16A93E"/>
                </a:solidFill>
                <a:latin typeface="Roboto Medium"/>
                <a:ea typeface="Roboto Medium"/>
                <a:cs typeface="Roboto Medium"/>
                <a:sym typeface="Roboto Medium"/>
              </a:rPr>
              <a:t>How does it work?</a:t>
            </a:r>
            <a:endParaRPr sz="3600" dirty="0">
              <a:solidFill>
                <a:srgbClr val="16A93E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" name="Picture 5" descr="JUNCTIONxBudapest-logo-wordmark-bla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08" y="196179"/>
            <a:ext cx="1572974" cy="612059"/>
          </a:xfrm>
          <a:prstGeom prst="rect">
            <a:avLst/>
          </a:prstGeom>
        </p:spPr>
      </p:pic>
      <p:pic>
        <p:nvPicPr>
          <p:cNvPr id="8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5081" y="108034"/>
            <a:ext cx="727100" cy="7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238139" y="1252906"/>
            <a:ext cx="4963243" cy="3732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rgbClr val="595959"/>
              </a:buClr>
              <a:buSzPts val="1800"/>
            </a:pPr>
            <a:r>
              <a:rPr lang="en-US" sz="3200" dirty="0" err="1" smtClean="0">
                <a:solidFill>
                  <a:srgbClr val="434343"/>
                </a:solidFill>
              </a:rPr>
              <a:t>Arduino</a:t>
            </a:r>
            <a:r>
              <a:rPr lang="ru-RU" sz="3200" dirty="0" smtClean="0">
                <a:solidFill>
                  <a:srgbClr val="434343"/>
                </a:solidFill>
              </a:rPr>
              <a:t>(</a:t>
            </a:r>
            <a:r>
              <a:rPr lang="en-US" sz="3200" dirty="0" smtClean="0">
                <a:solidFill>
                  <a:srgbClr val="434343"/>
                </a:solidFill>
              </a:rPr>
              <a:t>distance sensors)</a:t>
            </a:r>
          </a:p>
          <a:p>
            <a:pPr lvl="0">
              <a:lnSpc>
                <a:spcPct val="115000"/>
              </a:lnSpc>
              <a:spcAft>
                <a:spcPts val="1600"/>
              </a:spcAft>
              <a:buClr>
                <a:srgbClr val="595959"/>
              </a:buClr>
              <a:buSzPts val="1800"/>
            </a:pPr>
            <a:r>
              <a:rPr lang="ru-RU" sz="3200" dirty="0" smtClean="0"/>
              <a:t>        </a:t>
            </a:r>
            <a:endParaRPr lang="en-US" sz="3200" dirty="0" smtClean="0"/>
          </a:p>
          <a:p>
            <a:pPr lvl="0">
              <a:lnSpc>
                <a:spcPct val="115000"/>
              </a:lnSpc>
              <a:spcAft>
                <a:spcPts val="1600"/>
              </a:spcAft>
              <a:buClr>
                <a:srgbClr val="595959"/>
              </a:buClr>
              <a:buSzPts val="1800"/>
            </a:pPr>
            <a:r>
              <a:rPr lang="en-US" sz="3200" dirty="0" smtClean="0">
                <a:solidFill>
                  <a:srgbClr val="434343"/>
                </a:solidFill>
              </a:rPr>
              <a:t>Firebase </a:t>
            </a:r>
          </a:p>
          <a:p>
            <a:pPr lvl="0">
              <a:lnSpc>
                <a:spcPct val="115000"/>
              </a:lnSpc>
              <a:spcAft>
                <a:spcPts val="1600"/>
              </a:spcAft>
              <a:buClr>
                <a:srgbClr val="595959"/>
              </a:buClr>
              <a:buSzPts val="1800"/>
            </a:pPr>
            <a:r>
              <a:rPr lang="ru-RU" sz="3200" dirty="0" smtClean="0"/>
              <a:t>       </a:t>
            </a:r>
            <a:endParaRPr lang="en-US" sz="3200" dirty="0"/>
          </a:p>
          <a:p>
            <a:pPr lvl="0">
              <a:lnSpc>
                <a:spcPct val="115000"/>
              </a:lnSpc>
              <a:spcAft>
                <a:spcPts val="1600"/>
              </a:spcAft>
              <a:buClr>
                <a:srgbClr val="595959"/>
              </a:buClr>
              <a:buSzPts val="1800"/>
            </a:pPr>
            <a:r>
              <a:rPr lang="ru-RU" sz="3200" dirty="0" smtClean="0">
                <a:solidFill>
                  <a:srgbClr val="245EF6"/>
                </a:solidFill>
              </a:rPr>
              <a:t>«</a:t>
            </a:r>
            <a:r>
              <a:rPr lang="en-US" sz="3200" dirty="0" smtClean="0">
                <a:solidFill>
                  <a:srgbClr val="245EF6"/>
                </a:solidFill>
              </a:rPr>
              <a:t>The place</a:t>
            </a:r>
            <a:r>
              <a:rPr lang="ru-RU" sz="3200" dirty="0" smtClean="0">
                <a:solidFill>
                  <a:srgbClr val="245EF6"/>
                </a:solidFill>
              </a:rPr>
              <a:t>» </a:t>
            </a:r>
            <a:endParaRPr lang="en-US" sz="3200" dirty="0">
              <a:solidFill>
                <a:srgbClr val="245EF6"/>
              </a:solidFill>
            </a:endParaRPr>
          </a:p>
        </p:txBody>
      </p:sp>
      <p:sp>
        <p:nvSpPr>
          <p:cNvPr id="7" name="Striped Right Arrow 6"/>
          <p:cNvSpPr/>
          <p:nvPr/>
        </p:nvSpPr>
        <p:spPr>
          <a:xfrm rot="5400000">
            <a:off x="136084" y="3688506"/>
            <a:ext cx="574570" cy="574440"/>
          </a:xfrm>
          <a:prstGeom prst="stripedRightArrow">
            <a:avLst>
              <a:gd name="adj1" fmla="val 21053"/>
              <a:gd name="adj2" fmla="val 44736"/>
            </a:avLst>
          </a:prstGeom>
          <a:solidFill>
            <a:srgbClr val="16A9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riped Right Arrow 10"/>
          <p:cNvSpPr/>
          <p:nvPr/>
        </p:nvSpPr>
        <p:spPr>
          <a:xfrm rot="5400000">
            <a:off x="136616" y="2087358"/>
            <a:ext cx="603613" cy="574440"/>
          </a:xfrm>
          <a:prstGeom prst="stripedRightArrow">
            <a:avLst>
              <a:gd name="adj1" fmla="val 21053"/>
              <a:gd name="adj2" fmla="val 44736"/>
            </a:avLst>
          </a:prstGeom>
          <a:solidFill>
            <a:srgbClr val="16A9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то что надо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941" y="1027944"/>
            <a:ext cx="1838678" cy="3979503"/>
          </a:xfrm>
          <a:prstGeom prst="rect">
            <a:avLst/>
          </a:prstGeom>
        </p:spPr>
      </p:pic>
      <p:pic>
        <p:nvPicPr>
          <p:cNvPr id="5" name="Picture 4" descr="yfljjj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514" y="786075"/>
            <a:ext cx="2251900" cy="43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3652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>
          <a:xfrm>
            <a:off x="2721719" y="199668"/>
            <a:ext cx="36713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dirty="0">
                <a:solidFill>
                  <a:srgbClr val="16A93E"/>
                </a:solidFill>
                <a:latin typeface="Roboto Medium"/>
                <a:ea typeface="Roboto Medium"/>
                <a:cs typeface="Roboto Medium"/>
                <a:sym typeface="Roboto Medium"/>
              </a:rPr>
              <a:t>Who can use it?</a:t>
            </a:r>
            <a:endParaRPr sz="3600" dirty="0">
              <a:solidFill>
                <a:srgbClr val="16A93E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3600" dirty="0">
              <a:solidFill>
                <a:srgbClr val="4285F4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91" name="Google Shape;91;p18"/>
          <p:cNvSpPr txBox="1">
            <a:spLocks noGrp="1"/>
          </p:cNvSpPr>
          <p:nvPr>
            <p:ph type="body" idx="1"/>
          </p:nvPr>
        </p:nvSpPr>
        <p:spPr>
          <a:xfrm>
            <a:off x="143375" y="1320275"/>
            <a:ext cx="3953100" cy="112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69999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</a:endParaRPr>
          </a:p>
          <a:p>
            <a:pPr marL="45720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93" name="Google Shape;93;p18"/>
          <p:cNvSpPr txBox="1"/>
          <p:nvPr/>
        </p:nvSpPr>
        <p:spPr>
          <a:xfrm>
            <a:off x="114513" y="1297301"/>
            <a:ext cx="5220300" cy="2224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20700" indent="-457200">
              <a:lnSpc>
                <a:spcPct val="115000"/>
              </a:lnSpc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 dirty="0">
                <a:solidFill>
                  <a:srgbClr val="434343"/>
                </a:solidFill>
              </a:rPr>
              <a:t>An ordinary </a:t>
            </a:r>
            <a:r>
              <a:rPr lang="en-US" sz="2600" dirty="0" smtClean="0">
                <a:solidFill>
                  <a:srgbClr val="434343"/>
                </a:solidFill>
              </a:rPr>
              <a:t>person</a:t>
            </a:r>
          </a:p>
          <a:p>
            <a:pPr marL="5207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ru" sz="2600" dirty="0" smtClean="0">
                <a:solidFill>
                  <a:srgbClr val="434343"/>
                </a:solidFill>
              </a:rPr>
              <a:t>Big </a:t>
            </a:r>
            <a:r>
              <a:rPr lang="ru" sz="2600" dirty="0">
                <a:solidFill>
                  <a:srgbClr val="434343"/>
                </a:solidFill>
              </a:rPr>
              <a:t>corporations &amp; </a:t>
            </a:r>
            <a:r>
              <a:rPr lang="ru" sz="2600" dirty="0" smtClean="0">
                <a:solidFill>
                  <a:srgbClr val="434343"/>
                </a:solidFill>
              </a:rPr>
              <a:t>companies</a:t>
            </a:r>
            <a:endParaRPr lang="en-US" sz="2600" dirty="0" smtClean="0">
              <a:solidFill>
                <a:srgbClr val="434343"/>
              </a:solidFill>
            </a:endParaRPr>
          </a:p>
          <a:p>
            <a:pPr marL="520700" lvl="0" indent="-457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 dirty="0" smtClean="0">
                <a:solidFill>
                  <a:srgbClr val="434343"/>
                </a:solidFill>
              </a:rPr>
              <a:t>Government</a:t>
            </a:r>
          </a:p>
          <a:p>
            <a:pPr marL="457200" lvl="0" indent="-3937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endParaRPr dirty="0"/>
          </a:p>
        </p:txBody>
      </p:sp>
      <p:pic>
        <p:nvPicPr>
          <p:cNvPr id="7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5081" y="108034"/>
            <a:ext cx="727100" cy="7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JUNCTIONxBudapest-logo-wordmark-blac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77" y="167313"/>
            <a:ext cx="1572974" cy="6120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>
            <a:spLocks noGrp="1"/>
          </p:cNvSpPr>
          <p:nvPr>
            <p:ph type="title"/>
          </p:nvPr>
        </p:nvSpPr>
        <p:spPr>
          <a:xfrm>
            <a:off x="1711532" y="387293"/>
            <a:ext cx="6283381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3300" dirty="0">
                <a:solidFill>
                  <a:srgbClr val="16A93E"/>
                </a:solidFill>
                <a:latin typeface="Roboto Medium"/>
                <a:ea typeface="Roboto Medium"/>
                <a:cs typeface="Roboto Medium"/>
                <a:sym typeface="Roboto Medium"/>
              </a:rPr>
              <a:t>Plans for future: what to improve</a:t>
            </a:r>
            <a:endParaRPr sz="3300" dirty="0">
              <a:solidFill>
                <a:srgbClr val="16A93E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100" name="Google Shape;100;p19"/>
          <p:cNvSpPr txBox="1">
            <a:spLocks noGrp="1"/>
          </p:cNvSpPr>
          <p:nvPr>
            <p:ph type="body" idx="1"/>
          </p:nvPr>
        </p:nvSpPr>
        <p:spPr>
          <a:xfrm>
            <a:off x="311700" y="1447100"/>
            <a:ext cx="8520600" cy="3416400"/>
          </a:xfrm>
          <a:prstGeom prst="rect">
            <a:avLst/>
          </a:prstGeom>
          <a:effectLst>
            <a:reflection dist="38100" dir="5400000" fadeDir="5400012" sy="-100000" algn="bl" rotWithShape="0"/>
          </a:effectLst>
        </p:spPr>
        <p:txBody>
          <a:bodyPr spcFirstLastPara="1" wrap="square" lIns="91425" tIns="0" rIns="91425" bIns="0" anchor="t" anchorCtr="0">
            <a:noAutofit/>
          </a:bodyPr>
          <a:lstStyle/>
          <a:p>
            <a:pPr marL="520700" indent="-457200">
              <a:buClr>
                <a:schemeClr val="dk1"/>
              </a:buClr>
              <a:buSzPts val="2600"/>
              <a:buFont typeface="Arial"/>
              <a:buChar char="•"/>
            </a:pPr>
            <a:r>
              <a:rPr lang="ru" sz="2600" dirty="0">
                <a:solidFill>
                  <a:srgbClr val="434343"/>
                </a:solidFill>
              </a:rPr>
              <a:t>Add more </a:t>
            </a:r>
            <a:r>
              <a:rPr lang="ru" sz="2600" dirty="0" smtClean="0">
                <a:solidFill>
                  <a:srgbClr val="434343"/>
                </a:solidFill>
              </a:rPr>
              <a:t>filters</a:t>
            </a:r>
            <a:endParaRPr lang="en-US" sz="2600" dirty="0" smtClean="0">
              <a:solidFill>
                <a:srgbClr val="434343"/>
              </a:solidFill>
            </a:endParaRPr>
          </a:p>
          <a:p>
            <a:pPr marL="520700" indent="-457200"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 dirty="0">
                <a:solidFill>
                  <a:srgbClr val="434343"/>
                </a:solidFill>
              </a:rPr>
              <a:t>Increase number of </a:t>
            </a:r>
            <a:r>
              <a:rPr lang="en-US" sz="2600" dirty="0" smtClean="0">
                <a:solidFill>
                  <a:srgbClr val="434343"/>
                </a:solidFill>
              </a:rPr>
              <a:t>sensors</a:t>
            </a:r>
            <a:endParaRPr lang="en-US" sz="2600" dirty="0">
              <a:solidFill>
                <a:srgbClr val="434343"/>
              </a:solidFill>
            </a:endParaRPr>
          </a:p>
          <a:p>
            <a:pPr marL="520700" indent="-457200">
              <a:buClr>
                <a:schemeClr val="dk1"/>
              </a:buClr>
              <a:buSzPts val="2600"/>
              <a:buFont typeface="Arial"/>
              <a:buChar char="•"/>
            </a:pPr>
            <a:r>
              <a:rPr lang="en-US" sz="2600" dirty="0">
                <a:solidFill>
                  <a:srgbClr val="434343"/>
                </a:solidFill>
              </a:rPr>
              <a:t>Collect seasonal animal migration data from our sensors</a:t>
            </a:r>
          </a:p>
          <a:p>
            <a:pPr marL="457200" lvl="0" indent="-3937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Char char="-"/>
            </a:pPr>
            <a:endParaRPr sz="2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2600" dirty="0">
              <a:solidFill>
                <a:schemeClr val="dk1"/>
              </a:solidFill>
            </a:endParaRPr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5200" y="367825"/>
            <a:ext cx="727100" cy="7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 descr="JUNCTIONxBudapest-logo-wordmark-blac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4940"/>
            <a:ext cx="1572974" cy="6120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16A93E"/>
                </a:solidFill>
                <a:latin typeface="Robotic"/>
                <a:cs typeface="Robotic"/>
              </a:rPr>
              <a:t>Our team</a:t>
            </a:r>
            <a:endParaRPr lang="en-US" dirty="0">
              <a:solidFill>
                <a:srgbClr val="16A93E"/>
              </a:solidFill>
              <a:latin typeface="Robotic"/>
              <a:cs typeface="Robotic"/>
            </a:endParaRPr>
          </a:p>
        </p:txBody>
      </p:sp>
      <p:pic>
        <p:nvPicPr>
          <p:cNvPr id="10" name="Picture 9" descr="5_SxuVd8fg4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1168400"/>
            <a:ext cx="1955800" cy="1955800"/>
          </a:xfrm>
          <a:prstGeom prst="rect">
            <a:avLst/>
          </a:prstGeom>
        </p:spPr>
      </p:pic>
      <p:pic>
        <p:nvPicPr>
          <p:cNvPr id="11" name="Picture 10" descr="7DuugfRJppQ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900" y="1130300"/>
            <a:ext cx="1980000" cy="1980000"/>
          </a:xfrm>
          <a:prstGeom prst="rect">
            <a:avLst/>
          </a:prstGeom>
        </p:spPr>
      </p:pic>
      <p:pic>
        <p:nvPicPr>
          <p:cNvPr id="12" name="Picture 11" descr="8mWkazhmcCk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4300" y="2946400"/>
            <a:ext cx="1968500" cy="1968500"/>
          </a:xfrm>
          <a:prstGeom prst="rect">
            <a:avLst/>
          </a:prstGeom>
        </p:spPr>
      </p:pic>
      <p:pic>
        <p:nvPicPr>
          <p:cNvPr id="13" name="Picture 12" descr="YbDRTLaKReY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100" y="1143000"/>
            <a:ext cx="1968500" cy="19685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68500" y="2946400"/>
            <a:ext cx="1968500" cy="196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407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>
            <a:spLocks noGrp="1"/>
          </p:cNvSpPr>
          <p:nvPr>
            <p:ph type="title"/>
          </p:nvPr>
        </p:nvSpPr>
        <p:spPr>
          <a:xfrm>
            <a:off x="2078099" y="228531"/>
            <a:ext cx="5007644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dirty="0">
                <a:solidFill>
                  <a:srgbClr val="16A93E"/>
                </a:solidFill>
                <a:latin typeface="Roboto Medium"/>
                <a:ea typeface="Roboto Medium"/>
                <a:cs typeface="Roboto Medium"/>
                <a:sym typeface="Roboto Medium"/>
              </a:rPr>
              <a:t>What have we created?</a:t>
            </a:r>
            <a:endParaRPr sz="3600" dirty="0">
              <a:solidFill>
                <a:srgbClr val="16A93E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2" name="Google Shape;62;p14"/>
          <p:cNvSpPr txBox="1">
            <a:spLocks noGrp="1"/>
          </p:cNvSpPr>
          <p:nvPr>
            <p:ph type="body" idx="1"/>
          </p:nvPr>
        </p:nvSpPr>
        <p:spPr>
          <a:xfrm>
            <a:off x="196250" y="1469997"/>
            <a:ext cx="511445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ru-RU" sz="2400" dirty="0"/>
              <a:t>«</a:t>
            </a:r>
            <a:r>
              <a:rPr lang="en-US" sz="2400" dirty="0"/>
              <a:t>The place</a:t>
            </a:r>
            <a:r>
              <a:rPr lang="ru-RU" sz="2400" dirty="0"/>
              <a:t>» </a:t>
            </a:r>
            <a:r>
              <a:rPr lang="en-US" sz="2400" dirty="0"/>
              <a:t>is a tool to animals and humans to prevent and reduce the disruptions caused by and to human-built </a:t>
            </a:r>
            <a:r>
              <a:rPr lang="en-US" sz="2400" dirty="0" smtClean="0"/>
              <a:t>structures.</a:t>
            </a:r>
            <a:endParaRPr sz="2400" dirty="0">
              <a:solidFill>
                <a:schemeClr val="tx2">
                  <a:lumMod val="25000"/>
                </a:schemeClr>
              </a:solidFill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35081" y="108034"/>
            <a:ext cx="727100" cy="7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RoundedIcon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150" y="1469538"/>
            <a:ext cx="3111082" cy="3111082"/>
          </a:xfrm>
          <a:prstGeom prst="rect">
            <a:avLst/>
          </a:prstGeom>
        </p:spPr>
      </p:pic>
      <p:pic>
        <p:nvPicPr>
          <p:cNvPr id="2" name="Picture 1" descr="JUNCTIONxBudapest-logo-wordmark-black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08" y="196179"/>
            <a:ext cx="1572974" cy="6120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VKrPFpnfz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7900" y="1063465"/>
            <a:ext cx="1855788" cy="4016535"/>
          </a:xfrm>
          <a:prstGeom prst="rect">
            <a:avLst/>
          </a:prstGeom>
        </p:spPr>
      </p:pic>
      <p:pic>
        <p:nvPicPr>
          <p:cNvPr id="16" name="Picture 15" descr="yfljjj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526" y="880746"/>
            <a:ext cx="2202974" cy="4262754"/>
          </a:xfrm>
          <a:prstGeom prst="rect">
            <a:avLst/>
          </a:prstGeom>
        </p:spPr>
      </p:pic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2952099" y="170802"/>
            <a:ext cx="31893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dirty="0">
                <a:solidFill>
                  <a:srgbClr val="16A93E"/>
                </a:solidFill>
                <a:latin typeface="Roboto Medium"/>
                <a:ea typeface="Roboto Medium"/>
                <a:cs typeface="Roboto Medium"/>
                <a:sym typeface="Roboto Medium"/>
              </a:rPr>
              <a:t>Using our app</a:t>
            </a:r>
            <a:endParaRPr sz="3600" dirty="0">
              <a:solidFill>
                <a:srgbClr val="16A93E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629187" y="1138042"/>
            <a:ext cx="4854687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sz="2400" dirty="0" smtClean="0">
                <a:solidFill>
                  <a:srgbClr val="245EF6"/>
                </a:solidFill>
                <a:latin typeface="Robot"/>
                <a:cs typeface="Robot"/>
              </a:rPr>
              <a:t>Enter </a:t>
            </a:r>
            <a:r>
              <a:rPr lang="en-US" sz="2400" dirty="0">
                <a:solidFill>
                  <a:srgbClr val="245EF6"/>
                </a:solidFill>
                <a:latin typeface="Robot"/>
                <a:cs typeface="Robot"/>
              </a:rPr>
              <a:t>address</a:t>
            </a:r>
            <a:r>
              <a:rPr lang="ru-RU" sz="2400" dirty="0">
                <a:solidFill>
                  <a:srgbClr val="245EF6"/>
                </a:solidFill>
                <a:latin typeface="Robot"/>
                <a:cs typeface="Robot"/>
              </a:rPr>
              <a:t> </a:t>
            </a:r>
            <a:endParaRPr lang="en-US" sz="2400" dirty="0">
              <a:solidFill>
                <a:srgbClr val="245EF6"/>
              </a:solidFill>
              <a:latin typeface="Robot"/>
              <a:cs typeface="Robot"/>
            </a:endParaRPr>
          </a:p>
          <a:p>
            <a:pPr marL="0" lvl="0" indent="0">
              <a:spcAft>
                <a:spcPts val="1600"/>
              </a:spcAft>
              <a:buNone/>
            </a:pPr>
            <a:r>
              <a:rPr lang="en-US" sz="2400" dirty="0" smtClean="0">
                <a:solidFill>
                  <a:schemeClr val="tx2">
                    <a:lumMod val="25000"/>
                  </a:schemeClr>
                </a:solidFill>
                <a:latin typeface="Robot"/>
                <a:cs typeface="Robot"/>
              </a:rPr>
              <a:t>Chose building </a:t>
            </a:r>
            <a:r>
              <a:rPr lang="en-US" sz="2400" dirty="0">
                <a:solidFill>
                  <a:schemeClr val="tx2">
                    <a:lumMod val="25000"/>
                  </a:schemeClr>
                </a:solidFill>
                <a:latin typeface="Robot"/>
                <a:cs typeface="Robot"/>
              </a:rPr>
              <a:t>style, features and facilities 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sz="2400" dirty="0">
                <a:solidFill>
                  <a:schemeClr val="tx2">
                    <a:lumMod val="25000"/>
                  </a:schemeClr>
                </a:solidFill>
                <a:latin typeface="Robot"/>
                <a:cs typeface="Robot"/>
              </a:rPr>
              <a:t>See the animal movement pattern and restrictions due to this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sz="2400" dirty="0">
                <a:solidFill>
                  <a:schemeClr val="tx2">
                    <a:lumMod val="25000"/>
                  </a:schemeClr>
                </a:solidFill>
                <a:latin typeface="Robot"/>
                <a:cs typeface="Robot"/>
              </a:rPr>
              <a:t>Get some recommendations</a:t>
            </a:r>
          </a:p>
          <a:p>
            <a:pPr marL="0" indent="0">
              <a:spcAft>
                <a:spcPts val="1600"/>
              </a:spcAft>
              <a:buNone/>
            </a:pPr>
            <a:endParaRPr lang="en-US" sz="2400" dirty="0" smtClean="0">
              <a:solidFill>
                <a:schemeClr val="tx2">
                  <a:lumMod val="25000"/>
                </a:schemeClr>
              </a:solidFill>
              <a:latin typeface="Robot"/>
              <a:cs typeface="Robot"/>
            </a:endParaRPr>
          </a:p>
          <a:p>
            <a:pPr marL="0" lvl="0" indent="0">
              <a:spcAft>
                <a:spcPts val="1600"/>
              </a:spcAft>
              <a:buNone/>
            </a:pPr>
            <a:endParaRPr sz="2400" dirty="0"/>
          </a:p>
        </p:txBody>
      </p:sp>
      <p:pic>
        <p:nvPicPr>
          <p:cNvPr id="11" name="Picture 10" descr="JUNCTIONxBudapest-logo-wordmark-black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77" y="167313"/>
            <a:ext cx="1572974" cy="612059"/>
          </a:xfrm>
          <a:prstGeom prst="rect">
            <a:avLst/>
          </a:prstGeom>
        </p:spPr>
      </p:pic>
      <p:pic>
        <p:nvPicPr>
          <p:cNvPr id="12" name="Google Shape;6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35081" y="108034"/>
            <a:ext cx="727100" cy="7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5364162" flipH="1">
            <a:off x="65135" y="1365864"/>
            <a:ext cx="616417" cy="616417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5364162" flipH="1">
            <a:off x="65135" y="2441966"/>
            <a:ext cx="616417" cy="616417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5364162" flipH="1">
            <a:off x="65136" y="3495561"/>
            <a:ext cx="616417" cy="6164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1MSSuGWoHg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868" y="1028701"/>
            <a:ext cx="1926134" cy="4168786"/>
          </a:xfrm>
          <a:prstGeom prst="rect">
            <a:avLst/>
          </a:prstGeom>
        </p:spPr>
      </p:pic>
      <p:pic>
        <p:nvPicPr>
          <p:cNvPr id="18" name="Picture 17" descr="yfljjj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526" y="880746"/>
            <a:ext cx="2202974" cy="4262754"/>
          </a:xfrm>
          <a:prstGeom prst="rect">
            <a:avLst/>
          </a:prstGeom>
        </p:spPr>
      </p:pic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629187" y="1138042"/>
            <a:ext cx="4854687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sz="2400" dirty="0" smtClean="0">
                <a:latin typeface="Robot"/>
                <a:cs typeface="Robot"/>
              </a:rPr>
              <a:t>E</a:t>
            </a:r>
            <a:r>
              <a:rPr lang="en-US" sz="2400" dirty="0" smtClean="0">
                <a:solidFill>
                  <a:schemeClr val="tx2">
                    <a:lumMod val="25000"/>
                  </a:schemeClr>
                </a:solidFill>
                <a:latin typeface="Robot"/>
                <a:cs typeface="Robot"/>
              </a:rPr>
              <a:t>nter </a:t>
            </a:r>
            <a:r>
              <a:rPr lang="en-US" sz="2400" dirty="0">
                <a:solidFill>
                  <a:schemeClr val="tx2">
                    <a:lumMod val="25000"/>
                  </a:schemeClr>
                </a:solidFill>
                <a:latin typeface="Robot"/>
                <a:cs typeface="Robot"/>
              </a:rPr>
              <a:t>address</a:t>
            </a:r>
            <a:r>
              <a:rPr lang="ru-RU" sz="2400" dirty="0">
                <a:solidFill>
                  <a:schemeClr val="tx2">
                    <a:lumMod val="25000"/>
                  </a:schemeClr>
                </a:solidFill>
                <a:latin typeface="Robot"/>
                <a:cs typeface="Robot"/>
              </a:rPr>
              <a:t> </a:t>
            </a:r>
            <a:endParaRPr lang="en-US" sz="2400" dirty="0">
              <a:solidFill>
                <a:schemeClr val="tx2">
                  <a:lumMod val="25000"/>
                </a:schemeClr>
              </a:solidFill>
              <a:latin typeface="Robot"/>
              <a:cs typeface="Robot"/>
            </a:endParaRPr>
          </a:p>
          <a:p>
            <a:pPr marL="0" lvl="0" indent="0">
              <a:spcAft>
                <a:spcPts val="1600"/>
              </a:spcAft>
              <a:buNone/>
            </a:pPr>
            <a:r>
              <a:rPr lang="en-US" sz="2400" dirty="0" smtClean="0">
                <a:solidFill>
                  <a:srgbClr val="245EF6"/>
                </a:solidFill>
                <a:latin typeface="Robot"/>
                <a:cs typeface="Robot"/>
              </a:rPr>
              <a:t>Chose building style</a:t>
            </a:r>
            <a:r>
              <a:rPr lang="en-US" sz="2400" dirty="0">
                <a:solidFill>
                  <a:srgbClr val="245EF6"/>
                </a:solidFill>
                <a:latin typeface="Robot"/>
                <a:cs typeface="Robot"/>
              </a:rPr>
              <a:t>, features and facilities 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sz="2400" dirty="0">
                <a:solidFill>
                  <a:schemeClr val="tx2">
                    <a:lumMod val="25000"/>
                  </a:schemeClr>
                </a:solidFill>
                <a:latin typeface="Robot"/>
                <a:cs typeface="Robot"/>
              </a:rPr>
              <a:t>See the animal movement pattern and restrictions due to this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sz="2400" dirty="0">
                <a:solidFill>
                  <a:schemeClr val="tx2">
                    <a:lumMod val="25000"/>
                  </a:schemeClr>
                </a:solidFill>
                <a:latin typeface="Robot"/>
                <a:cs typeface="Robot"/>
              </a:rPr>
              <a:t>Get some recommendations</a:t>
            </a:r>
          </a:p>
          <a:p>
            <a:pPr marL="0" indent="0">
              <a:spcAft>
                <a:spcPts val="1600"/>
              </a:spcAft>
              <a:buNone/>
            </a:pPr>
            <a:endParaRPr lang="en-US" sz="2400" dirty="0" smtClean="0">
              <a:solidFill>
                <a:schemeClr val="tx2">
                  <a:lumMod val="25000"/>
                </a:schemeClr>
              </a:solidFill>
              <a:latin typeface="Robot"/>
              <a:cs typeface="Robot"/>
            </a:endParaRPr>
          </a:p>
          <a:p>
            <a:pPr marL="0" lvl="0" indent="0">
              <a:spcAft>
                <a:spcPts val="1600"/>
              </a:spcAft>
              <a:buNone/>
            </a:pPr>
            <a:endParaRPr sz="2400" dirty="0"/>
          </a:p>
        </p:txBody>
      </p:sp>
      <p:pic>
        <p:nvPicPr>
          <p:cNvPr id="11" name="Picture 10" descr="JUNCTIONxBudapest-logo-wordmark-black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77" y="167313"/>
            <a:ext cx="1572974" cy="612059"/>
          </a:xfrm>
          <a:prstGeom prst="rect">
            <a:avLst/>
          </a:prstGeom>
        </p:spPr>
      </p:pic>
      <p:pic>
        <p:nvPicPr>
          <p:cNvPr id="12" name="Google Shape;63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35081" y="108034"/>
            <a:ext cx="727100" cy="7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5364162" flipH="1">
            <a:off x="65135" y="1365864"/>
            <a:ext cx="616417" cy="61641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5364162" flipH="1">
            <a:off x="65135" y="2441966"/>
            <a:ext cx="616417" cy="61641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5364162" flipH="1">
            <a:off x="65136" y="3495561"/>
            <a:ext cx="616417" cy="616417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980964" y="157262"/>
            <a:ext cx="305902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" sz="3600" dirty="0">
                <a:solidFill>
                  <a:srgbClr val="16A93E"/>
                </a:solidFill>
                <a:latin typeface="Roboto Medium"/>
                <a:ea typeface="Roboto Medium"/>
                <a:cs typeface="Roboto Medium"/>
                <a:sym typeface="Roboto Medium"/>
              </a:rPr>
              <a:t>Using our app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4778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2913999" y="158102"/>
            <a:ext cx="31893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dirty="0" smtClean="0">
                <a:solidFill>
                  <a:srgbClr val="16A93E"/>
                </a:solidFill>
                <a:latin typeface="Roboto Medium"/>
                <a:ea typeface="Roboto Medium"/>
                <a:cs typeface="Roboto Medium"/>
                <a:sym typeface="Roboto Medium"/>
              </a:rPr>
              <a:t>Using our app</a:t>
            </a:r>
            <a:endParaRPr sz="3600" dirty="0" smtClean="0">
              <a:solidFill>
                <a:srgbClr val="16A93E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616487" y="1138042"/>
            <a:ext cx="4854687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sz="2400" dirty="0" smtClean="0">
                <a:latin typeface="Robot"/>
                <a:cs typeface="Robot"/>
              </a:rPr>
              <a:t>E</a:t>
            </a:r>
            <a:r>
              <a:rPr lang="en-US" sz="2400" dirty="0" smtClean="0">
                <a:solidFill>
                  <a:schemeClr val="tx2">
                    <a:lumMod val="25000"/>
                  </a:schemeClr>
                </a:solidFill>
                <a:latin typeface="Robot"/>
                <a:cs typeface="Robot"/>
              </a:rPr>
              <a:t>nter </a:t>
            </a:r>
            <a:r>
              <a:rPr lang="en-US" sz="2400" dirty="0">
                <a:solidFill>
                  <a:schemeClr val="tx2">
                    <a:lumMod val="25000"/>
                  </a:schemeClr>
                </a:solidFill>
                <a:latin typeface="Robot"/>
                <a:cs typeface="Robot"/>
              </a:rPr>
              <a:t>address</a:t>
            </a:r>
            <a:r>
              <a:rPr lang="ru-RU" sz="2400" dirty="0">
                <a:solidFill>
                  <a:schemeClr val="tx2">
                    <a:lumMod val="25000"/>
                  </a:schemeClr>
                </a:solidFill>
                <a:latin typeface="Robot"/>
                <a:cs typeface="Robot"/>
              </a:rPr>
              <a:t> </a:t>
            </a:r>
            <a:endParaRPr lang="en-US" sz="2400" dirty="0">
              <a:solidFill>
                <a:schemeClr val="tx2">
                  <a:lumMod val="25000"/>
                </a:schemeClr>
              </a:solidFill>
              <a:latin typeface="Robot"/>
              <a:cs typeface="Robot"/>
            </a:endParaRPr>
          </a:p>
          <a:p>
            <a:pPr marL="0" lvl="0" indent="0">
              <a:spcAft>
                <a:spcPts val="1600"/>
              </a:spcAft>
              <a:buNone/>
            </a:pPr>
            <a:r>
              <a:rPr lang="en-US" sz="2400" dirty="0" smtClean="0">
                <a:solidFill>
                  <a:schemeClr val="tx2">
                    <a:lumMod val="25000"/>
                  </a:schemeClr>
                </a:solidFill>
                <a:latin typeface="Robot"/>
                <a:cs typeface="Robot"/>
              </a:rPr>
              <a:t>Chose building </a:t>
            </a:r>
            <a:r>
              <a:rPr lang="en-US" sz="2400" dirty="0">
                <a:solidFill>
                  <a:schemeClr val="tx2">
                    <a:lumMod val="25000"/>
                  </a:schemeClr>
                </a:solidFill>
                <a:latin typeface="Robot"/>
                <a:cs typeface="Robot"/>
              </a:rPr>
              <a:t>style, features and facilities 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sz="2400" dirty="0">
                <a:solidFill>
                  <a:srgbClr val="245EF6"/>
                </a:solidFill>
                <a:latin typeface="Robot"/>
                <a:cs typeface="Robot"/>
              </a:rPr>
              <a:t>See the animal movement pattern and restrictions due to this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sz="2400" dirty="0">
                <a:solidFill>
                  <a:schemeClr val="tx2">
                    <a:lumMod val="25000"/>
                  </a:schemeClr>
                </a:solidFill>
                <a:latin typeface="Robot"/>
                <a:cs typeface="Robot"/>
              </a:rPr>
              <a:t>Get some recommendations</a:t>
            </a:r>
          </a:p>
          <a:p>
            <a:pPr marL="0" indent="0">
              <a:spcAft>
                <a:spcPts val="1600"/>
              </a:spcAft>
              <a:buNone/>
            </a:pPr>
            <a:endParaRPr lang="en-US" sz="2400" dirty="0" smtClean="0">
              <a:solidFill>
                <a:schemeClr val="tx2">
                  <a:lumMod val="25000"/>
                </a:schemeClr>
              </a:solidFill>
              <a:latin typeface="Robot"/>
              <a:cs typeface="Robot"/>
            </a:endParaRPr>
          </a:p>
          <a:p>
            <a:pPr marL="0" lvl="0" indent="0">
              <a:spcAft>
                <a:spcPts val="1600"/>
              </a:spcAft>
              <a:buNone/>
            </a:pPr>
            <a:endParaRPr sz="2400" dirty="0"/>
          </a:p>
        </p:txBody>
      </p:sp>
      <p:pic>
        <p:nvPicPr>
          <p:cNvPr id="11" name="Picture 10" descr="JUNCTIONxBudapest-logo-wordmark-bla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77" y="167313"/>
            <a:ext cx="1572974" cy="612059"/>
          </a:xfrm>
          <a:prstGeom prst="rect">
            <a:avLst/>
          </a:prstGeom>
        </p:spPr>
      </p:pic>
      <p:pic>
        <p:nvPicPr>
          <p:cNvPr id="12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5081" y="108034"/>
            <a:ext cx="727100" cy="7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364162" flipH="1">
            <a:off x="65136" y="3495561"/>
            <a:ext cx="616417" cy="61641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364162" flipH="1">
            <a:off x="65135" y="2441966"/>
            <a:ext cx="616417" cy="61641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5364162" flipH="1">
            <a:off x="65135" y="1365864"/>
            <a:ext cx="616417" cy="616417"/>
          </a:xfrm>
          <a:prstGeom prst="rect">
            <a:avLst/>
          </a:prstGeom>
        </p:spPr>
      </p:pic>
      <p:pic>
        <p:nvPicPr>
          <p:cNvPr id="2" name="Picture 1" descr="yfljjj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526" y="880746"/>
            <a:ext cx="2202974" cy="4262754"/>
          </a:xfrm>
          <a:prstGeom prst="rect">
            <a:avLst/>
          </a:prstGeom>
        </p:spPr>
      </p:pic>
      <p:pic>
        <p:nvPicPr>
          <p:cNvPr id="5" name="Picture 4" descr="y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8700" y="1506928"/>
            <a:ext cx="1724025" cy="305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108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>
            <a:spLocks noGrp="1"/>
          </p:cNvSpPr>
          <p:nvPr>
            <p:ph type="title"/>
          </p:nvPr>
        </p:nvSpPr>
        <p:spPr>
          <a:xfrm>
            <a:off x="2990199" y="221602"/>
            <a:ext cx="3189306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dirty="0">
                <a:solidFill>
                  <a:srgbClr val="16A93E"/>
                </a:solidFill>
                <a:latin typeface="Roboto Medium"/>
                <a:ea typeface="Roboto Medium"/>
                <a:cs typeface="Roboto Medium"/>
                <a:sym typeface="Roboto Medium"/>
              </a:rPr>
              <a:t>Using our app</a:t>
            </a:r>
            <a:endParaRPr sz="3600" dirty="0">
              <a:solidFill>
                <a:srgbClr val="16A93E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" name="Google Shape;70;p15"/>
          <p:cNvSpPr txBox="1">
            <a:spLocks noGrp="1"/>
          </p:cNvSpPr>
          <p:nvPr>
            <p:ph type="body" idx="1"/>
          </p:nvPr>
        </p:nvSpPr>
        <p:spPr>
          <a:xfrm>
            <a:off x="629187" y="1138042"/>
            <a:ext cx="4854687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Aft>
                <a:spcPts val="1600"/>
              </a:spcAft>
              <a:buNone/>
            </a:pPr>
            <a:r>
              <a:rPr lang="en-US" sz="2400" dirty="0" smtClean="0">
                <a:latin typeface="Robot"/>
                <a:cs typeface="Robot"/>
              </a:rPr>
              <a:t>E</a:t>
            </a:r>
            <a:r>
              <a:rPr lang="en-US" sz="2400" dirty="0" smtClean="0">
                <a:solidFill>
                  <a:schemeClr val="tx2">
                    <a:lumMod val="25000"/>
                  </a:schemeClr>
                </a:solidFill>
                <a:latin typeface="Robot"/>
                <a:cs typeface="Robot"/>
              </a:rPr>
              <a:t>nter </a:t>
            </a:r>
            <a:r>
              <a:rPr lang="en-US" sz="2400" dirty="0">
                <a:solidFill>
                  <a:schemeClr val="tx2">
                    <a:lumMod val="25000"/>
                  </a:schemeClr>
                </a:solidFill>
                <a:latin typeface="Robot"/>
                <a:cs typeface="Robot"/>
              </a:rPr>
              <a:t>address</a:t>
            </a:r>
            <a:r>
              <a:rPr lang="ru-RU" sz="2400" dirty="0">
                <a:solidFill>
                  <a:schemeClr val="tx2">
                    <a:lumMod val="25000"/>
                  </a:schemeClr>
                </a:solidFill>
                <a:latin typeface="Robot"/>
                <a:cs typeface="Robot"/>
              </a:rPr>
              <a:t> </a:t>
            </a:r>
            <a:endParaRPr lang="en-US" sz="2400" dirty="0">
              <a:solidFill>
                <a:schemeClr val="tx2">
                  <a:lumMod val="25000"/>
                </a:schemeClr>
              </a:solidFill>
              <a:latin typeface="Robot"/>
              <a:cs typeface="Robot"/>
            </a:endParaRPr>
          </a:p>
          <a:p>
            <a:pPr marL="0" lvl="0" indent="0">
              <a:spcAft>
                <a:spcPts val="1600"/>
              </a:spcAft>
              <a:buNone/>
            </a:pPr>
            <a:r>
              <a:rPr lang="en-US" sz="2400" dirty="0" smtClean="0">
                <a:solidFill>
                  <a:schemeClr val="tx2">
                    <a:lumMod val="25000"/>
                  </a:schemeClr>
                </a:solidFill>
                <a:latin typeface="Robot"/>
                <a:cs typeface="Robot"/>
              </a:rPr>
              <a:t>Chose building </a:t>
            </a:r>
            <a:r>
              <a:rPr lang="en-US" sz="2400" dirty="0">
                <a:solidFill>
                  <a:schemeClr val="tx2">
                    <a:lumMod val="25000"/>
                  </a:schemeClr>
                </a:solidFill>
                <a:latin typeface="Robot"/>
                <a:cs typeface="Robot"/>
              </a:rPr>
              <a:t>style, features and facilities 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sz="2400" dirty="0">
                <a:solidFill>
                  <a:schemeClr val="tx2">
                    <a:lumMod val="25000"/>
                  </a:schemeClr>
                </a:solidFill>
                <a:latin typeface="Robot"/>
                <a:cs typeface="Robot"/>
              </a:rPr>
              <a:t>See the animal movement pattern and restrictions due to this</a:t>
            </a:r>
          </a:p>
          <a:p>
            <a:pPr marL="0" lvl="0" indent="0">
              <a:spcAft>
                <a:spcPts val="1600"/>
              </a:spcAft>
              <a:buNone/>
            </a:pPr>
            <a:r>
              <a:rPr lang="en-US" sz="2400" dirty="0">
                <a:solidFill>
                  <a:srgbClr val="245EF6"/>
                </a:solidFill>
                <a:latin typeface="Robot"/>
                <a:cs typeface="Robot"/>
              </a:rPr>
              <a:t>Get some recommendations</a:t>
            </a:r>
          </a:p>
          <a:p>
            <a:pPr marL="0" indent="0">
              <a:spcAft>
                <a:spcPts val="1600"/>
              </a:spcAft>
              <a:buNone/>
            </a:pPr>
            <a:endParaRPr lang="en-US" sz="2400" dirty="0" smtClean="0">
              <a:solidFill>
                <a:schemeClr val="tx2">
                  <a:lumMod val="25000"/>
                </a:schemeClr>
              </a:solidFill>
              <a:latin typeface="Robot"/>
              <a:cs typeface="Robot"/>
            </a:endParaRPr>
          </a:p>
          <a:p>
            <a:pPr marL="0" lvl="0" indent="0">
              <a:spcAft>
                <a:spcPts val="1600"/>
              </a:spcAft>
              <a:buNone/>
            </a:pPr>
            <a:endParaRPr sz="2400" dirty="0"/>
          </a:p>
        </p:txBody>
      </p:sp>
      <p:pic>
        <p:nvPicPr>
          <p:cNvPr id="11" name="Picture 10" descr="JUNCTIONxBudapest-logo-wordmark-bla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577" y="167313"/>
            <a:ext cx="1572974" cy="612059"/>
          </a:xfrm>
          <a:prstGeom prst="rect">
            <a:avLst/>
          </a:prstGeom>
        </p:spPr>
      </p:pic>
      <p:pic>
        <p:nvPicPr>
          <p:cNvPr id="12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5081" y="108034"/>
            <a:ext cx="727100" cy="7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70H-ploduLU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4208" y="1371118"/>
            <a:ext cx="3464702" cy="24391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5364162" flipH="1">
            <a:off x="65136" y="3495561"/>
            <a:ext cx="616417" cy="61641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5364162" flipH="1">
            <a:off x="65135" y="2441966"/>
            <a:ext cx="616417" cy="616417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5364162" flipH="1">
            <a:off x="65135" y="1365864"/>
            <a:ext cx="616417" cy="616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3749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2606269" y="228532"/>
            <a:ext cx="394551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3600" dirty="0">
                <a:solidFill>
                  <a:srgbClr val="16A93E"/>
                </a:solidFill>
                <a:latin typeface="Roboto Medium"/>
                <a:ea typeface="Roboto Medium"/>
                <a:cs typeface="Roboto Medium"/>
                <a:sym typeface="Roboto Medium"/>
              </a:rPr>
              <a:t>How does it work?</a:t>
            </a:r>
            <a:endParaRPr sz="3600" dirty="0">
              <a:solidFill>
                <a:srgbClr val="16A93E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" name="Picture 5" descr="JUNCTIONxBudapest-logo-wordmark-bla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08" y="196179"/>
            <a:ext cx="1572974" cy="612059"/>
          </a:xfrm>
          <a:prstGeom prst="rect">
            <a:avLst/>
          </a:prstGeom>
        </p:spPr>
      </p:pic>
      <p:pic>
        <p:nvPicPr>
          <p:cNvPr id="8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5081" y="108034"/>
            <a:ext cx="727100" cy="7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207900" y="1252906"/>
            <a:ext cx="4572000" cy="2397579"/>
          </a:xfrm>
          <a:prstGeom prst="rect">
            <a:avLst/>
          </a:prstGeom>
        </p:spPr>
        <p:txBody>
          <a:bodyPr>
            <a:spAutoFit/>
          </a:bodyPr>
          <a:lstStyle/>
          <a:p>
            <a:pPr marL="571500" lvl="0" indent="-571500">
              <a:lnSpc>
                <a:spcPct val="115000"/>
              </a:lnSpc>
              <a:spcAft>
                <a:spcPts val="160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2400" dirty="0" err="1">
                <a:solidFill>
                  <a:srgbClr val="EEEEEE">
                    <a:lumMod val="25000"/>
                  </a:srgbClr>
                </a:solidFill>
              </a:rPr>
              <a:t>PoC</a:t>
            </a:r>
            <a:r>
              <a:rPr lang="en-US" sz="2400" dirty="0">
                <a:solidFill>
                  <a:srgbClr val="EEEEEE">
                    <a:lumMod val="25000"/>
                  </a:srgbClr>
                </a:solidFill>
              </a:rPr>
              <a:t> and MVP application </a:t>
            </a:r>
          </a:p>
          <a:p>
            <a:pPr marL="571500" lvl="0" indent="-571500">
              <a:lnSpc>
                <a:spcPct val="115000"/>
              </a:lnSpc>
              <a:spcAft>
                <a:spcPts val="160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2400" dirty="0">
                <a:solidFill>
                  <a:srgbClr val="434343"/>
                </a:solidFill>
              </a:rPr>
              <a:t>Heat map </a:t>
            </a:r>
          </a:p>
          <a:p>
            <a:pPr marL="571500" lvl="0" indent="-571500">
              <a:lnSpc>
                <a:spcPct val="115000"/>
              </a:lnSpc>
              <a:spcAft>
                <a:spcPts val="160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2400" dirty="0">
                <a:solidFill>
                  <a:srgbClr val="EEEEEE">
                    <a:lumMod val="25000"/>
                  </a:srgbClr>
                </a:solidFill>
              </a:rPr>
              <a:t>Cluster analysis </a:t>
            </a:r>
          </a:p>
          <a:p>
            <a:pPr marL="571500" lvl="0" indent="-571500">
              <a:lnSpc>
                <a:spcPct val="115000"/>
              </a:lnSpc>
              <a:spcAft>
                <a:spcPts val="1600"/>
              </a:spcAft>
              <a:buClr>
                <a:srgbClr val="595959"/>
              </a:buClr>
              <a:buSzPts val="1800"/>
              <a:buFont typeface="Arial"/>
              <a:buChar char="●"/>
            </a:pPr>
            <a:r>
              <a:rPr lang="en-US" sz="2400" dirty="0">
                <a:solidFill>
                  <a:srgbClr val="EEEEEE">
                    <a:lumMod val="25000"/>
                  </a:srgbClr>
                </a:solidFill>
              </a:rPr>
              <a:t>Computer vision</a:t>
            </a:r>
          </a:p>
        </p:txBody>
      </p:sp>
      <p:pic>
        <p:nvPicPr>
          <p:cNvPr id="5" name="Picture 4" descr="hm1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299" y="1025882"/>
            <a:ext cx="1870925" cy="3923964"/>
          </a:xfrm>
          <a:prstGeom prst="rect">
            <a:avLst/>
          </a:prstGeom>
        </p:spPr>
      </p:pic>
      <p:pic>
        <p:nvPicPr>
          <p:cNvPr id="9" name="Picture 8" descr="yfljjj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100" y="842963"/>
            <a:ext cx="2222500" cy="43005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2606269" y="228532"/>
            <a:ext cx="394551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3600" dirty="0">
                <a:solidFill>
                  <a:srgbClr val="16A93E"/>
                </a:solidFill>
                <a:latin typeface="Roboto Medium"/>
                <a:ea typeface="Roboto Medium"/>
                <a:cs typeface="Roboto Medium"/>
                <a:sym typeface="Roboto Medium"/>
              </a:rPr>
              <a:t>How does it work?</a:t>
            </a:r>
            <a:endParaRPr sz="3600" dirty="0">
              <a:solidFill>
                <a:srgbClr val="16A93E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" name="Picture 5" descr="JUNCTIONxBudapest-logo-wordmark-bla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08" y="196179"/>
            <a:ext cx="1572974" cy="612059"/>
          </a:xfrm>
          <a:prstGeom prst="rect">
            <a:avLst/>
          </a:prstGeom>
        </p:spPr>
      </p:pic>
      <p:pic>
        <p:nvPicPr>
          <p:cNvPr id="8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5081" y="108034"/>
            <a:ext cx="727100" cy="7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207899" y="1252906"/>
            <a:ext cx="4963243" cy="3732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rgbClr val="595959"/>
              </a:buClr>
              <a:buSzPts val="1800"/>
            </a:pPr>
            <a:r>
              <a:rPr lang="en-US" sz="3200" dirty="0" err="1" smtClean="0">
                <a:solidFill>
                  <a:srgbClr val="245EF6"/>
                </a:solidFill>
              </a:rPr>
              <a:t>Arduino</a:t>
            </a:r>
            <a:r>
              <a:rPr lang="ru-RU" sz="3200" dirty="0" smtClean="0">
                <a:solidFill>
                  <a:srgbClr val="434343"/>
                </a:solidFill>
              </a:rPr>
              <a:t>(</a:t>
            </a:r>
            <a:r>
              <a:rPr lang="en-US" sz="3200" dirty="0" smtClean="0">
                <a:solidFill>
                  <a:srgbClr val="434343"/>
                </a:solidFill>
              </a:rPr>
              <a:t>distance sensors)</a:t>
            </a:r>
          </a:p>
          <a:p>
            <a:pPr lvl="0">
              <a:lnSpc>
                <a:spcPct val="115000"/>
              </a:lnSpc>
              <a:spcAft>
                <a:spcPts val="1600"/>
              </a:spcAft>
              <a:buClr>
                <a:srgbClr val="595959"/>
              </a:buClr>
              <a:buSzPts val="1800"/>
            </a:pPr>
            <a:r>
              <a:rPr lang="ru-RU" sz="3200" dirty="0" smtClean="0">
                <a:solidFill>
                  <a:srgbClr val="434343"/>
                </a:solidFill>
              </a:rPr>
              <a:t>        </a:t>
            </a:r>
            <a:endParaRPr lang="en-US" sz="3200" dirty="0" smtClean="0">
              <a:solidFill>
                <a:srgbClr val="434343"/>
              </a:solidFill>
            </a:endParaRPr>
          </a:p>
          <a:p>
            <a:pPr lvl="0">
              <a:lnSpc>
                <a:spcPct val="115000"/>
              </a:lnSpc>
              <a:spcAft>
                <a:spcPts val="1600"/>
              </a:spcAft>
              <a:buClr>
                <a:srgbClr val="595959"/>
              </a:buClr>
              <a:buSzPts val="1800"/>
            </a:pPr>
            <a:r>
              <a:rPr lang="en-US" sz="3200" dirty="0" smtClean="0">
                <a:solidFill>
                  <a:srgbClr val="434343"/>
                </a:solidFill>
              </a:rPr>
              <a:t>Firebase </a:t>
            </a:r>
          </a:p>
          <a:p>
            <a:pPr lvl="0">
              <a:lnSpc>
                <a:spcPct val="115000"/>
              </a:lnSpc>
              <a:spcAft>
                <a:spcPts val="1600"/>
              </a:spcAft>
              <a:buClr>
                <a:srgbClr val="595959"/>
              </a:buClr>
              <a:buSzPts val="1800"/>
            </a:pPr>
            <a:r>
              <a:rPr lang="ru-RU" sz="3200" dirty="0" smtClean="0">
                <a:solidFill>
                  <a:srgbClr val="434343"/>
                </a:solidFill>
              </a:rPr>
              <a:t>       </a:t>
            </a:r>
            <a:endParaRPr lang="en-US" sz="3200" dirty="0" smtClean="0">
              <a:solidFill>
                <a:srgbClr val="434343"/>
              </a:solidFill>
            </a:endParaRPr>
          </a:p>
          <a:p>
            <a:pPr lvl="0">
              <a:lnSpc>
                <a:spcPct val="115000"/>
              </a:lnSpc>
              <a:spcAft>
                <a:spcPts val="1600"/>
              </a:spcAft>
              <a:buClr>
                <a:srgbClr val="595959"/>
              </a:buClr>
              <a:buSzPts val="1800"/>
            </a:pPr>
            <a:r>
              <a:rPr lang="ru-RU" sz="3200" dirty="0" smtClean="0">
                <a:solidFill>
                  <a:srgbClr val="434343"/>
                </a:solidFill>
              </a:rPr>
              <a:t>«</a:t>
            </a:r>
            <a:r>
              <a:rPr lang="en-US" sz="3200" dirty="0" smtClean="0">
                <a:solidFill>
                  <a:srgbClr val="434343"/>
                </a:solidFill>
              </a:rPr>
              <a:t>The place</a:t>
            </a:r>
            <a:r>
              <a:rPr lang="ru-RU" sz="3200" dirty="0" smtClean="0">
                <a:solidFill>
                  <a:srgbClr val="434343"/>
                </a:solidFill>
              </a:rPr>
              <a:t>» </a:t>
            </a:r>
            <a:endParaRPr lang="en-US" sz="3200" dirty="0">
              <a:solidFill>
                <a:srgbClr val="434343"/>
              </a:solidFill>
            </a:endParaRPr>
          </a:p>
        </p:txBody>
      </p:sp>
      <p:sp>
        <p:nvSpPr>
          <p:cNvPr id="7" name="Striped Right Arrow 6"/>
          <p:cNvSpPr/>
          <p:nvPr/>
        </p:nvSpPr>
        <p:spPr>
          <a:xfrm rot="5400000">
            <a:off x="136084" y="3688506"/>
            <a:ext cx="574570" cy="574440"/>
          </a:xfrm>
          <a:prstGeom prst="stripedRightArrow">
            <a:avLst>
              <a:gd name="adj1" fmla="val 21053"/>
              <a:gd name="adj2" fmla="val 44736"/>
            </a:avLst>
          </a:prstGeom>
          <a:solidFill>
            <a:srgbClr val="16A9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riped Right Arrow 10"/>
          <p:cNvSpPr/>
          <p:nvPr/>
        </p:nvSpPr>
        <p:spPr>
          <a:xfrm rot="5400000">
            <a:off x="136616" y="2087358"/>
            <a:ext cx="603613" cy="574440"/>
          </a:xfrm>
          <a:prstGeom prst="stripedRightArrow">
            <a:avLst>
              <a:gd name="adj1" fmla="val 21053"/>
              <a:gd name="adj2" fmla="val 44736"/>
            </a:avLst>
          </a:prstGeom>
          <a:solidFill>
            <a:srgbClr val="16A9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exp1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69" t="14107" r="28702" b="11242"/>
          <a:stretch/>
        </p:blipFill>
        <p:spPr>
          <a:xfrm rot="5400000">
            <a:off x="5262876" y="1315790"/>
            <a:ext cx="3611286" cy="3583072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7393826" y="1874487"/>
            <a:ext cx="1270105" cy="937243"/>
          </a:xfrm>
          <a:prstGeom prst="rect">
            <a:avLst/>
          </a:prstGeom>
          <a:noFill/>
          <a:ln>
            <a:solidFill>
              <a:srgbClr val="16A93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589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>
            <a:spLocks noGrp="1"/>
          </p:cNvSpPr>
          <p:nvPr>
            <p:ph type="title"/>
          </p:nvPr>
        </p:nvSpPr>
        <p:spPr>
          <a:xfrm>
            <a:off x="2606269" y="228532"/>
            <a:ext cx="3945518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3600" dirty="0">
                <a:solidFill>
                  <a:srgbClr val="16A93E"/>
                </a:solidFill>
                <a:latin typeface="Roboto Medium"/>
                <a:ea typeface="Roboto Medium"/>
                <a:cs typeface="Roboto Medium"/>
                <a:sym typeface="Roboto Medium"/>
              </a:rPr>
              <a:t>How does it work?</a:t>
            </a:r>
            <a:endParaRPr sz="3600" dirty="0">
              <a:solidFill>
                <a:srgbClr val="16A93E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6" name="Picture 5" descr="JUNCTIONxBudapest-logo-wordmark-black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08" y="196179"/>
            <a:ext cx="1572974" cy="612059"/>
          </a:xfrm>
          <a:prstGeom prst="rect">
            <a:avLst/>
          </a:prstGeom>
        </p:spPr>
      </p:pic>
      <p:pic>
        <p:nvPicPr>
          <p:cNvPr id="8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5081" y="108034"/>
            <a:ext cx="727100" cy="7271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207899" y="1252906"/>
            <a:ext cx="4963243" cy="3732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15000"/>
              </a:lnSpc>
              <a:spcAft>
                <a:spcPts val="1600"/>
              </a:spcAft>
              <a:buClr>
                <a:srgbClr val="595959"/>
              </a:buClr>
              <a:buSzPts val="1800"/>
            </a:pPr>
            <a:r>
              <a:rPr lang="en-US" sz="3200" dirty="0" err="1" smtClean="0">
                <a:solidFill>
                  <a:srgbClr val="245EF6"/>
                </a:solidFill>
              </a:rPr>
              <a:t>Arduino</a:t>
            </a:r>
            <a:r>
              <a:rPr lang="ru-RU" sz="3200" dirty="0" smtClean="0">
                <a:solidFill>
                  <a:schemeClr val="bg2">
                    <a:lumMod val="75000"/>
                  </a:schemeClr>
                </a:solidFill>
              </a:rPr>
              <a:t>(</a:t>
            </a:r>
            <a:r>
              <a:rPr lang="en-US" sz="3200" dirty="0" smtClean="0">
                <a:solidFill>
                  <a:schemeClr val="bg2">
                    <a:lumMod val="75000"/>
                  </a:schemeClr>
                </a:solidFill>
              </a:rPr>
              <a:t>distance sensors)</a:t>
            </a:r>
          </a:p>
          <a:p>
            <a:pPr lvl="0">
              <a:lnSpc>
                <a:spcPct val="115000"/>
              </a:lnSpc>
              <a:spcAft>
                <a:spcPts val="1600"/>
              </a:spcAft>
              <a:buClr>
                <a:srgbClr val="595959"/>
              </a:buClr>
              <a:buSzPts val="1800"/>
            </a:pPr>
            <a:r>
              <a:rPr lang="ru-RU" sz="3200" dirty="0" smtClean="0">
                <a:solidFill>
                  <a:schemeClr val="bg2">
                    <a:lumMod val="75000"/>
                  </a:schemeClr>
                </a:solidFill>
              </a:rPr>
              <a:t>        </a:t>
            </a:r>
            <a:endParaRPr lang="en-US" sz="3200" dirty="0">
              <a:solidFill>
                <a:schemeClr val="bg2">
                  <a:lumMod val="75000"/>
                </a:schemeClr>
              </a:solidFill>
            </a:endParaRPr>
          </a:p>
          <a:p>
            <a:pPr lvl="0">
              <a:lnSpc>
                <a:spcPct val="115000"/>
              </a:lnSpc>
              <a:spcAft>
                <a:spcPts val="1600"/>
              </a:spcAft>
              <a:buClr>
                <a:srgbClr val="595959"/>
              </a:buClr>
              <a:buSzPts val="1800"/>
            </a:pPr>
            <a:r>
              <a:rPr lang="en-US" sz="3200" dirty="0" smtClean="0">
                <a:solidFill>
                  <a:schemeClr val="bg2">
                    <a:lumMod val="75000"/>
                  </a:schemeClr>
                </a:solidFill>
              </a:rPr>
              <a:t>Firebase </a:t>
            </a:r>
          </a:p>
          <a:p>
            <a:pPr lvl="0">
              <a:lnSpc>
                <a:spcPct val="115000"/>
              </a:lnSpc>
              <a:spcAft>
                <a:spcPts val="1600"/>
              </a:spcAft>
              <a:buClr>
                <a:srgbClr val="595959"/>
              </a:buClr>
              <a:buSzPts val="1800"/>
            </a:pPr>
            <a:r>
              <a:rPr lang="ru-RU" sz="3200" dirty="0" smtClean="0">
                <a:solidFill>
                  <a:schemeClr val="bg2">
                    <a:lumMod val="75000"/>
                  </a:schemeClr>
                </a:solidFill>
              </a:rPr>
              <a:t>       </a:t>
            </a:r>
            <a:endParaRPr lang="en-US" sz="3200" dirty="0" smtClean="0">
              <a:solidFill>
                <a:schemeClr val="bg2">
                  <a:lumMod val="75000"/>
                </a:schemeClr>
              </a:solidFill>
            </a:endParaRPr>
          </a:p>
          <a:p>
            <a:pPr lvl="0">
              <a:lnSpc>
                <a:spcPct val="115000"/>
              </a:lnSpc>
              <a:spcAft>
                <a:spcPts val="1600"/>
              </a:spcAft>
              <a:buClr>
                <a:srgbClr val="595959"/>
              </a:buClr>
              <a:buSzPts val="1800"/>
            </a:pPr>
            <a:r>
              <a:rPr lang="ru-RU" sz="3200" dirty="0" smtClean="0">
                <a:solidFill>
                  <a:schemeClr val="bg2">
                    <a:lumMod val="75000"/>
                  </a:schemeClr>
                </a:solidFill>
              </a:rPr>
              <a:t>«</a:t>
            </a:r>
            <a:r>
              <a:rPr lang="en-US" sz="3200" dirty="0" smtClean="0">
                <a:solidFill>
                  <a:schemeClr val="bg2">
                    <a:lumMod val="75000"/>
                  </a:schemeClr>
                </a:solidFill>
              </a:rPr>
              <a:t>The place</a:t>
            </a:r>
            <a:r>
              <a:rPr lang="ru-RU" sz="3200" dirty="0" smtClean="0">
                <a:solidFill>
                  <a:schemeClr val="bg2">
                    <a:lumMod val="75000"/>
                  </a:schemeClr>
                </a:solidFill>
              </a:rPr>
              <a:t>» </a:t>
            </a:r>
            <a:endParaRPr lang="en-US" sz="32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7" name="Striped Right Arrow 6"/>
          <p:cNvSpPr/>
          <p:nvPr/>
        </p:nvSpPr>
        <p:spPr>
          <a:xfrm rot="5400000">
            <a:off x="136084" y="3688506"/>
            <a:ext cx="574570" cy="574440"/>
          </a:xfrm>
          <a:prstGeom prst="stripedRightArrow">
            <a:avLst>
              <a:gd name="adj1" fmla="val 21053"/>
              <a:gd name="adj2" fmla="val 44736"/>
            </a:avLst>
          </a:prstGeom>
          <a:solidFill>
            <a:srgbClr val="16A9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riped Right Arrow 10"/>
          <p:cNvSpPr/>
          <p:nvPr/>
        </p:nvSpPr>
        <p:spPr>
          <a:xfrm rot="5400000">
            <a:off x="136616" y="2087358"/>
            <a:ext cx="603613" cy="574440"/>
          </a:xfrm>
          <a:prstGeom prst="stripedRightArrow">
            <a:avLst>
              <a:gd name="adj1" fmla="val 21053"/>
              <a:gd name="adj2" fmla="val 44736"/>
            </a:avLst>
          </a:prstGeom>
          <a:solidFill>
            <a:srgbClr val="16A93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exp2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27" t="12188" r="1094" b="6382"/>
          <a:stretch/>
        </p:blipFill>
        <p:spPr>
          <a:xfrm rot="5400000">
            <a:off x="5183099" y="1612985"/>
            <a:ext cx="3816643" cy="2812375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7061179" y="1496566"/>
            <a:ext cx="1270105" cy="937243"/>
          </a:xfrm>
          <a:prstGeom prst="rect">
            <a:avLst/>
          </a:prstGeom>
          <a:noFill/>
          <a:ln>
            <a:solidFill>
              <a:srgbClr val="16A93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3357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</TotalTime>
  <Words>258</Words>
  <Application>Microsoft Macintosh PowerPoint</Application>
  <PresentationFormat>On-screen Show (16:9)</PresentationFormat>
  <Paragraphs>66</Paragraphs>
  <Slides>14</Slides>
  <Notes>14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Simple Light</vt:lpstr>
      <vt:lpstr>The Place</vt:lpstr>
      <vt:lpstr>What have we created? </vt:lpstr>
      <vt:lpstr>Using our app </vt:lpstr>
      <vt:lpstr>PowerPoint Presentation</vt:lpstr>
      <vt:lpstr>Using our app </vt:lpstr>
      <vt:lpstr>Using our app </vt:lpstr>
      <vt:lpstr>How does it work?</vt:lpstr>
      <vt:lpstr>How does it work?</vt:lpstr>
      <vt:lpstr>How does it work?</vt:lpstr>
      <vt:lpstr>How does it work?</vt:lpstr>
      <vt:lpstr>How does it work?</vt:lpstr>
      <vt:lpstr>Who can use it? </vt:lpstr>
      <vt:lpstr>Plans for future: what to improve</vt:lpstr>
      <vt:lpstr>Our team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Place</dc:title>
  <cp:lastModifiedBy>Наталия Симакова</cp:lastModifiedBy>
  <cp:revision>20</cp:revision>
  <dcterms:modified xsi:type="dcterms:W3CDTF">2019-10-27T10:17:56Z</dcterms:modified>
</cp:coreProperties>
</file>